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98" r:id="rId3"/>
    <p:sldId id="257" r:id="rId4"/>
    <p:sldId id="259" r:id="rId5"/>
    <p:sldId id="260" r:id="rId6"/>
    <p:sldId id="261" r:id="rId7"/>
    <p:sldId id="262" r:id="rId8"/>
    <p:sldId id="263" r:id="rId9"/>
    <p:sldId id="289" r:id="rId10"/>
    <p:sldId id="283" r:id="rId11"/>
    <p:sldId id="284" r:id="rId12"/>
    <p:sldId id="285" r:id="rId13"/>
    <p:sldId id="290" r:id="rId14"/>
    <p:sldId id="296" r:id="rId15"/>
    <p:sldId id="294" r:id="rId16"/>
    <p:sldId id="297" r:id="rId17"/>
    <p:sldId id="292" r:id="rId18"/>
    <p:sldId id="291" r:id="rId19"/>
    <p:sldId id="293" r:id="rId20"/>
    <p:sldId id="295" r:id="rId21"/>
    <p:sldId id="286" r:id="rId22"/>
    <p:sldId id="301" r:id="rId23"/>
    <p:sldId id="287" r:id="rId24"/>
    <p:sldId id="288" r:id="rId25"/>
    <p:sldId id="302" r:id="rId26"/>
    <p:sldId id="305" r:id="rId27"/>
    <p:sldId id="306" r:id="rId28"/>
    <p:sldId id="273" r:id="rId29"/>
    <p:sldId id="307" r:id="rId30"/>
    <p:sldId id="299" r:id="rId31"/>
    <p:sldId id="303" r:id="rId32"/>
    <p:sldId id="304" r:id="rId33"/>
    <p:sldId id="300" r:id="rId34"/>
    <p:sldId id="311" r:id="rId35"/>
    <p:sldId id="264" r:id="rId36"/>
    <p:sldId id="275" r:id="rId37"/>
    <p:sldId id="278" r:id="rId38"/>
    <p:sldId id="279" r:id="rId39"/>
    <p:sldId id="258" r:id="rId40"/>
    <p:sldId id="312" r:id="rId41"/>
  </p:sldIdLst>
  <p:sldSz cx="9144000" cy="5143500" type="screen16x9"/>
  <p:notesSz cx="6858000" cy="9144000"/>
  <p:embeddedFontLst>
    <p:embeddedFont>
      <p:font typeface="Lexend" pitchFamily="2" charset="-94"/>
      <p:regular r:id="rId43"/>
      <p:bold r:id="rId44"/>
    </p:embeddedFont>
    <p:embeddedFont>
      <p:font typeface="Poppins" panose="00000500000000000000" pitchFamily="2" charset="-94"/>
      <p:regular r:id="rId45"/>
      <p:bold r:id="rId46"/>
      <p:italic r:id="rId47"/>
      <p:boldItalic r:id="rId48"/>
    </p:embeddedFont>
    <p:embeddedFont>
      <p:font typeface="Poppins Medium" panose="00000600000000000000" pitchFamily="2" charset="-94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860" autoAdjust="0"/>
  </p:normalViewPr>
  <p:slideViewPr>
    <p:cSldViewPr snapToGrid="0">
      <p:cViewPr varScale="1">
        <p:scale>
          <a:sx n="143" d="100"/>
          <a:sy n="143" d="100"/>
        </p:scale>
        <p:origin x="126" y="5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19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0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59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2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79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49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422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52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58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35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01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159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767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337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309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42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821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215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4906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864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398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526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363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</a:t>
            </a: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MONOLITH </a:t>
            </a:r>
            <a:r>
              <a:rPr lang="tr-TR" sz="38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APPLICATIONS</a:t>
            </a:r>
            <a:endParaRPr sz="38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50376-16D2-9533-02C5-AF89E0507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" y="1519399"/>
            <a:ext cx="2663614" cy="261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B060-D310-37F1-895B-B58ECC97682D}"/>
              </a:ext>
            </a:extLst>
          </p:cNvPr>
          <p:cNvSpPr txBox="1"/>
          <p:nvPr/>
        </p:nvSpPr>
        <p:spPr>
          <a:xfrm>
            <a:off x="573221" y="101744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Table Prefix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417E-CD7B-DD85-EDE0-7363699E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488" y="1519399"/>
            <a:ext cx="2419165" cy="2610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70724-52AC-0377-1CF2-C44E5DEFD822}"/>
              </a:ext>
            </a:extLst>
          </p:cNvPr>
          <p:cNvSpPr txBox="1"/>
          <p:nvPr/>
        </p:nvSpPr>
        <p:spPr>
          <a:xfrm>
            <a:off x="4400488" y="101744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>
                <a:solidFill>
                  <a:schemeClr val="accent1"/>
                </a:solidFill>
              </a:rPr>
              <a:t>Separate by </a:t>
            </a:r>
            <a:r>
              <a:rPr lang="tr-TR" b="1" u="sng" dirty="0">
                <a:solidFill>
                  <a:schemeClr val="accent1"/>
                </a:solidFill>
              </a:rPr>
              <a:t>Database Schema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197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separate connection strings for each module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tr-TR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_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1q2w3E*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-TR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Server=</a:t>
            </a:r>
            <a:r>
              <a:rPr lang="en-US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localhost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;Database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MyCrmDb2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;User Id=</a:t>
            </a:r>
            <a:r>
              <a:rPr lang="en-US" b="1" dirty="0" err="1">
                <a:solidFill>
                  <a:srgbClr val="00B0F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order_module</a:t>
            </a:r>
            <a:r>
              <a:rPr lang="en-US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;Password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=</a:t>
            </a:r>
            <a:r>
              <a:rPr lang="tr-TR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abcABC</a:t>
            </a:r>
            <a:r>
              <a:rPr lang="en-US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*</a:t>
            </a:r>
            <a:r>
              <a:rPr lang="en-US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;</a:t>
            </a:r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tr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access approaches</a:t>
            </a: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endParaRPr lang="tr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only own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Manipulate own schema &amp; Read-only access to others</a:t>
            </a:r>
            <a:endParaRPr lang="en-US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DF53-0D01-5B11-D3ED-6410E76A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0" y="2844280"/>
            <a:ext cx="6984836" cy="20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SINGLE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4985191" cy="39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build,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manage and backup the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make multi-module table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lookup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Possible to ensure database level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Schema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a module may require change on others (on read-only access)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use the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DBMS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Scaling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independently for a module is not possible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F373B-5923-CE8C-9C60-01023EC3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8670"/>
            <a:ext cx="3425309" cy="27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SEPARATE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DATABASES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4908455" cy="3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u="sng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 isolation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DBMS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technology for each module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Scale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independently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ready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prepare multi-module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ensure database level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 to set up, manage,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maintain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backup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: Separate databases only when needed!</a:t>
            </a:r>
            <a:endParaRPr sz="1600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C8356-E528-AD5A-286F-B236EC1A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66" y="1235360"/>
            <a:ext cx="3425309" cy="2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26408-680E-8D05-0AB1-B2147C8F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30" y="1513414"/>
            <a:ext cx="7188540" cy="21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64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SINGLE SOLUTION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" name="Google Shape;68;p2">
            <a:extLst>
              <a:ext uri="{FF2B5EF4-FFF2-40B4-BE49-F238E27FC236}">
                <a16:creationId xmlns:a16="http://schemas.microsoft.com/office/drawing/2014/main" id="{44690227-866A-76C1-EBC7-CF5F1B333B4D}"/>
              </a:ext>
            </a:extLst>
          </p:cNvPr>
          <p:cNvSpPr txBox="1"/>
          <p:nvPr/>
        </p:nvSpPr>
        <p:spPr>
          <a:xfrm>
            <a:off x="3221831" y="823275"/>
            <a:ext cx="5495244" cy="342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develop and 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catch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build errors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for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if a developer working on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7931-B27B-D10B-E09F-987FD12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23275"/>
            <a:ext cx="2559163" cy="3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MULTIPLE SOLUTIONS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CF9C-DE88-62F8-3533-054CC5B81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2" y="2579535"/>
            <a:ext cx="204787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7593A-01CF-910B-3DDB-C74DBF3D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77" y="1112128"/>
            <a:ext cx="2495550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AC55B-0630-8CA8-1564-BE04F30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48" y="1131178"/>
            <a:ext cx="2466975" cy="56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4F4C8-DDAF-9C9B-C92C-163736AB8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25" y="1112128"/>
            <a:ext cx="2495550" cy="5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C0EBD-4001-B3FC-17C0-3BD53541A36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779436" y="1693153"/>
            <a:ext cx="2271957" cy="90067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9EF436-AF76-A680-AFBD-E7FA1FCE7867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4572000" y="1693153"/>
            <a:ext cx="0" cy="8863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661D8-6B10-D4F1-6947-AF306A40659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045886" y="1702678"/>
            <a:ext cx="2332966" cy="89114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 vs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Monorepos can help improve your productivity. Here's how | Voiceflow">
            <a:extLst>
              <a:ext uri="{FF2B5EF4-FFF2-40B4-BE49-F238E27FC236}">
                <a16:creationId xmlns:a16="http://schemas.microsoft.com/office/drawing/2014/main" id="{A2A6A85C-69A8-EE67-9D61-C60093DC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47" y="995235"/>
            <a:ext cx="6033705" cy="31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MONOREPO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426781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a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single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package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 are in same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Access to changes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immediately 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Good to use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new features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by other modules</a:t>
            </a:r>
            <a:b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detect and fix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develop, version, test and deploy cycle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 team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developer work on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more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frequently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changing, </a:t>
            </a:r>
            <a:r>
              <a:rPr lang="tr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well </a:t>
            </a:r>
            <a:r>
              <a:rPr lang="tr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600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Suggested for majority of projects, especially in the </a:t>
            </a:r>
            <a:r>
              <a:rPr lang="tr" sz="16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early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2B8-CD66-C0D4-B7CA-7697AE88F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01" y="990600"/>
            <a:ext cx="3019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STRUCTURE: </a:t>
            </a:r>
            <a:r>
              <a:rPr lang="tr-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MANY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REPO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6" y="823275"/>
            <a:ext cx="5433454" cy="4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Every module located in a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Git repositories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package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(NuGet, NPM, etc) references (dependencies)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Modulare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versioned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deployed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separately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more focused development for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Wait changes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depended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Deal with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breaking changes &amp; backward compability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 develop, test and deploy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5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when: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Many teams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(or departments) specialized on different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mature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boundaries are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stable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or integration is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Considering to move to </a:t>
            </a:r>
            <a:r>
              <a:rPr lang="tr" sz="15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EFE16-0EE3-2167-66CC-1AEF445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25" y="990600"/>
            <a:ext cx="3009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 DEVELOPER’S JOURNEY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5DC4-323E-E171-BDD7-A96DE543B025}"/>
              </a:ext>
            </a:extLst>
          </p:cNvPr>
          <p:cNvSpPr txBox="1"/>
          <p:nvPr/>
        </p:nvSpPr>
        <p:spPr>
          <a:xfrm>
            <a:off x="523856" y="1450065"/>
            <a:ext cx="137409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int 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  <a:b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“Hello World”</a:t>
            </a:r>
          </a:p>
          <a:p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DC23F-DB79-9D6B-81F9-C9C1EB018AFE}"/>
              </a:ext>
            </a:extLst>
          </p:cNvPr>
          <p:cNvSpPr txBox="1"/>
          <p:nvPr/>
        </p:nvSpPr>
        <p:spPr>
          <a:xfrm>
            <a:off x="2131931" y="1450065"/>
            <a:ext cx="163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multiple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2B1A4-8C57-96CC-D384-A6064816E7FA}"/>
              </a:ext>
            </a:extLst>
          </p:cNvPr>
          <p:cNvSpPr txBox="1"/>
          <p:nvPr/>
        </p:nvSpPr>
        <p:spPr>
          <a:xfrm>
            <a:off x="4379169" y="144591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object oriented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40C74-921B-E290-B0C8-2524FC8575A6}"/>
              </a:ext>
            </a:extLst>
          </p:cNvPr>
          <p:cNvSpPr txBox="1"/>
          <p:nvPr/>
        </p:nvSpPr>
        <p:spPr>
          <a:xfrm>
            <a:off x="6764933" y="144591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single-layer</a:t>
            </a:r>
            <a:b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B5AB-74AB-A620-8157-9794ECB70B4C}"/>
              </a:ext>
            </a:extLst>
          </p:cNvPr>
          <p:cNvSpPr txBox="1"/>
          <p:nvPr/>
        </p:nvSpPr>
        <p:spPr>
          <a:xfrm>
            <a:off x="523856" y="3904197"/>
            <a:ext cx="1806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n-layer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D49A7-ED0E-1D69-50C5-286BCDC7F7BA}"/>
              </a:ext>
            </a:extLst>
          </p:cNvPr>
          <p:cNvSpPr txBox="1"/>
          <p:nvPr/>
        </p:nvSpPr>
        <p:spPr>
          <a:xfrm>
            <a:off x="3055046" y="39041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modular monolith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62652-71C0-1AE6-DFF5-F0102A9F205C}"/>
              </a:ext>
            </a:extLst>
          </p:cNvPr>
          <p:cNvSpPr txBox="1"/>
          <p:nvPr/>
        </p:nvSpPr>
        <p:spPr>
          <a:xfrm>
            <a:off x="5420807" y="3904066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microservices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B1F83-F347-E701-749A-685B8E5C5681}"/>
              </a:ext>
            </a:extLst>
          </p:cNvPr>
          <p:cNvSpPr txBox="1"/>
          <p:nvPr/>
        </p:nvSpPr>
        <p:spPr>
          <a:xfrm>
            <a:off x="523856" y="926846"/>
            <a:ext cx="889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Language</a:t>
            </a:r>
            <a:b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int, bool,</a:t>
            </a:r>
            <a:b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000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if, for, while</a:t>
            </a:r>
            <a:endParaRPr lang="en-US" sz="1000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1B374-187F-F49F-F7F6-44E5AA70DAC4}"/>
              </a:ext>
            </a:extLst>
          </p:cNvPr>
          <p:cNvSpPr txBox="1"/>
          <p:nvPr/>
        </p:nvSpPr>
        <p:spPr>
          <a:xfrm>
            <a:off x="2131931" y="926846"/>
            <a:ext cx="1055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Parameters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Return values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1FE8-199F-4825-9776-DAA91D58C5D2}"/>
              </a:ext>
            </a:extLst>
          </p:cNvPr>
          <p:cNvSpPr txBox="1"/>
          <p:nvPr/>
        </p:nvSpPr>
        <p:spPr>
          <a:xfrm>
            <a:off x="4373119" y="778764"/>
            <a:ext cx="1188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SOLID Principles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2F1FB-30CB-2950-0F0D-BF7D258B3C1C}"/>
              </a:ext>
            </a:extLst>
          </p:cNvPr>
          <p:cNvSpPr txBox="1"/>
          <p:nvPr/>
        </p:nvSpPr>
        <p:spPr>
          <a:xfrm>
            <a:off x="6764933" y="46834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HTML, CSS, JS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MVC, Razor Pages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Entity Framework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7F2D2-4080-307E-7BE4-69B2987D6241}"/>
              </a:ext>
            </a:extLst>
          </p:cNvPr>
          <p:cNvSpPr txBox="1"/>
          <p:nvPr/>
        </p:nvSpPr>
        <p:spPr>
          <a:xfrm>
            <a:off x="523856" y="413795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 Architecture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Domain Driven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8F888-6960-51BF-E128-B71D47FDA7FF}"/>
              </a:ext>
            </a:extLst>
          </p:cNvPr>
          <p:cNvSpPr txBox="1"/>
          <p:nvPr/>
        </p:nvSpPr>
        <p:spPr>
          <a:xfrm>
            <a:off x="3055046" y="413795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Bounded Contexts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Integration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89B03-0BB0-EC72-37EE-A6A1FBB34211}"/>
              </a:ext>
            </a:extLst>
          </p:cNvPr>
          <p:cNvSpPr txBox="1"/>
          <p:nvPr/>
        </p:nvSpPr>
        <p:spPr>
          <a:xfrm>
            <a:off x="5420807" y="4138028"/>
            <a:ext cx="17956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Docker, Kubernetes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Gateway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Communication Patterns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Distributed Transactions</a:t>
            </a:r>
          </a:p>
          <a:p>
            <a:r>
              <a:rPr lang="en-US" sz="1000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</a:p>
        </p:txBody>
      </p:sp>
      <p:pic>
        <p:nvPicPr>
          <p:cNvPr id="1030" name="Picture 6" descr="OOP Inheritance &amp; Polymorphism - Java Programming Tutorial">
            <a:extLst>
              <a:ext uri="{FF2B5EF4-FFF2-40B4-BE49-F238E27FC236}">
                <a16:creationId xmlns:a16="http://schemas.microsoft.com/office/drawing/2014/main" id="{6BA12318-652D-E57E-300F-15880A8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64" y="1883063"/>
            <a:ext cx="1450121" cy="8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F6B8AD-9B9D-E681-278F-DDA5C60E8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15" y="3126287"/>
            <a:ext cx="740335" cy="777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E13A-64BE-A711-A351-1E1D293D7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09" y="3126287"/>
            <a:ext cx="825597" cy="7952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278F2E-BC42-8C6A-2196-2F6D3F411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617" y="1883063"/>
            <a:ext cx="1119828" cy="79743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A44164-B497-9BFD-CCB4-91B758AD226E}"/>
              </a:ext>
            </a:extLst>
          </p:cNvPr>
          <p:cNvCxnSpPr>
            <a:cxnSpLocks/>
          </p:cNvCxnSpPr>
          <p:nvPr/>
        </p:nvCxnSpPr>
        <p:spPr>
          <a:xfrm>
            <a:off x="1500405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84D5AF-52D5-073B-1B82-1ABA035E58C3}"/>
              </a:ext>
            </a:extLst>
          </p:cNvPr>
          <p:cNvCxnSpPr>
            <a:cxnSpLocks/>
          </p:cNvCxnSpPr>
          <p:nvPr/>
        </p:nvCxnSpPr>
        <p:spPr>
          <a:xfrm>
            <a:off x="3781384" y="1588564"/>
            <a:ext cx="578932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C4115D-14C0-D30C-B3BF-95E91DBCC248}"/>
              </a:ext>
            </a:extLst>
          </p:cNvPr>
          <p:cNvCxnSpPr>
            <a:cxnSpLocks/>
          </p:cNvCxnSpPr>
          <p:nvPr/>
        </p:nvCxnSpPr>
        <p:spPr>
          <a:xfrm>
            <a:off x="5795285" y="1588564"/>
            <a:ext cx="893568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5B0E4-6312-AE5E-96A6-5EEB0BB8CB1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28742" y="4042565"/>
            <a:ext cx="726304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75A90B-8A24-ED09-FD05-27E35D16657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76003" y="4042565"/>
            <a:ext cx="722458" cy="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9CA80ED-51AB-F788-5983-E12523B4F24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523856" y="1676745"/>
            <a:ext cx="7698527" cy="2365952"/>
          </a:xfrm>
          <a:prstGeom prst="bentConnector5">
            <a:avLst>
              <a:gd name="adj1" fmla="val -2969"/>
              <a:gd name="adj2" fmla="val 51951"/>
              <a:gd name="adj3" fmla="val 10296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2D6AC1-4290-0D13-1086-0C91D3A73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07" y="1745508"/>
            <a:ext cx="1471160" cy="6811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4675-D0D4-2E91-D925-7E7A341A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9" y="3155532"/>
            <a:ext cx="634507" cy="8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3F3CC7-1759-FBA8-3210-AC2ADE17BA5C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3781367" y="4538070"/>
            <a:ext cx="1639440" cy="237131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055FEAB-CB2D-59AC-7B51-4877CCDAD47A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1324717" y="4538069"/>
            <a:ext cx="4096090" cy="32442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9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CODEBASE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STRUCTURE: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SUGGESTIONS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Always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begin with</a:t>
            </a:r>
            <a:b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solution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Once the module count and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 size increases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Monorepo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Preparing to a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migration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Repository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Multiple solutions</a:t>
            </a: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82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SINGLE /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UNIFIED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LAYER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only define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</a:t>
            </a: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all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pages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components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create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less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Ignores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modularity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on UI level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Notes: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Still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ready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for microservice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6AB80-75D1-19D3-B0D7-24D878F4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23" y="823275"/>
            <a:ext cx="2296252" cy="35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UI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26925" y="823274"/>
            <a:ext cx="5860409" cy="405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their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own UI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 and components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application contains brings them together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simple UI pages/components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tr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r" sz="18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Hard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to build pages that uses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Complex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UI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more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requirements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9F0CF-0F11-A062-EE93-50B0896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301" y="823274"/>
            <a:ext cx="1992774" cy="3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HYBRID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APPROACH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can define their own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pages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User management, audit logging, 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Host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contains pages that uses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modules</a:t>
            </a:r>
            <a:b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Example: Reports, dashboards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define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components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host application (or other modules)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composes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2257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UI LAYER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COMPONENT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BASED MODULARITY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097A33E-D188-4D77-BB6F-2C0C9233920D}"/>
              </a:ext>
            </a:extLst>
          </p:cNvPr>
          <p:cNvSpPr txBox="1"/>
          <p:nvPr/>
        </p:nvSpPr>
        <p:spPr>
          <a:xfrm>
            <a:off x="306576" y="823275"/>
            <a:ext cx="30973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Catalog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Ratings / Reviews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Shipping / Delivery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Related / Suggested Items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account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E11F9-86D1-3B8F-53ED-E7DD1904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72" y="823275"/>
            <a:ext cx="547762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PACKAGE STRUCTURE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3DA6D-A245-04FE-C05D-A3C0D5208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59" y="1389333"/>
            <a:ext cx="2025907" cy="174847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43E57-9B2A-1515-9382-F75E9B609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145" y="1389332"/>
            <a:ext cx="2134022" cy="237401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E805F4-FF96-1785-78CA-D3059B6EF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9646" y="1389332"/>
            <a:ext cx="3067429" cy="256154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56E7FC-0C4D-E759-DB93-58B55F1031A9}"/>
              </a:ext>
            </a:extLst>
          </p:cNvPr>
          <p:cNvSpPr txBox="1"/>
          <p:nvPr/>
        </p:nvSpPr>
        <p:spPr>
          <a:xfrm>
            <a:off x="454759" y="952415"/>
            <a:ext cx="2025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Single</a:t>
            </a:r>
            <a:r>
              <a:rPr lang="en-US" u="sng" dirty="0">
                <a:solidFill>
                  <a:srgbClr val="00B050"/>
                </a:solidFill>
              </a:rPr>
              <a:t> Package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93D631-84CA-51DA-37A7-A552A3FF2127}"/>
              </a:ext>
            </a:extLst>
          </p:cNvPr>
          <p:cNvSpPr txBox="1"/>
          <p:nvPr/>
        </p:nvSpPr>
        <p:spPr>
          <a:xfrm>
            <a:off x="2998145" y="948189"/>
            <a:ext cx="2134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Two</a:t>
            </a:r>
            <a:r>
              <a:rPr lang="en-US" u="sng" dirty="0">
                <a:solidFill>
                  <a:srgbClr val="00B050"/>
                </a:solidFill>
              </a:rPr>
              <a:t> Packages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EA223F-F29A-D4AC-E03B-0FEADC104F7A}"/>
              </a:ext>
            </a:extLst>
          </p:cNvPr>
          <p:cNvSpPr txBox="1"/>
          <p:nvPr/>
        </p:nvSpPr>
        <p:spPr>
          <a:xfrm>
            <a:off x="5649646" y="947499"/>
            <a:ext cx="306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Layered</a:t>
            </a:r>
            <a:r>
              <a:rPr lang="en-US" u="sng" dirty="0">
                <a:solidFill>
                  <a:srgbClr val="00B050"/>
                </a:solidFill>
              </a:rPr>
              <a:t> (based on DDD)</a:t>
            </a:r>
          </a:p>
        </p:txBody>
      </p:sp>
    </p:spTree>
    <p:extLst>
      <p:ext uri="{BB962C8B-B14F-4D97-AF65-F5344CB8AC3E}">
        <p14:creationId xmlns:p14="http://schemas.microsoft.com/office/powerpoint/2010/main" val="78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CONTRACTS)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7CC27-CA21-EAA4-3EDC-BC8A2A59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92" y="1747232"/>
            <a:ext cx="18288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C4174-144A-8477-150A-760EE7FDD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43" y="1747232"/>
            <a:ext cx="1876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ABFE0-0CB9-BF22-04C4-47871ADE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19" y="1747232"/>
            <a:ext cx="1905000" cy="5905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30E95-2496-8623-F1A7-4C85D2AC3AEB}"/>
              </a:ext>
            </a:extLst>
          </p:cNvPr>
          <p:cNvCxnSpPr/>
          <p:nvPr/>
        </p:nvCxnSpPr>
        <p:spPr>
          <a:xfrm flipH="1">
            <a:off x="2445101" y="2028219"/>
            <a:ext cx="1085222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0BFC69-117A-E4FF-FE3C-5CBA4C093F15}"/>
              </a:ext>
            </a:extLst>
          </p:cNvPr>
          <p:cNvCxnSpPr/>
          <p:nvPr/>
        </p:nvCxnSpPr>
        <p:spPr>
          <a:xfrm>
            <a:off x="4655738" y="2028219"/>
            <a:ext cx="1564193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3041F-6210-9562-E2D0-3E8756541354}"/>
              </a:ext>
            </a:extLst>
          </p:cNvPr>
          <p:cNvCxnSpPr/>
          <p:nvPr/>
        </p:nvCxnSpPr>
        <p:spPr>
          <a:xfrm>
            <a:off x="1932635" y="2028219"/>
            <a:ext cx="1597688" cy="17907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;p2">
            <a:extLst>
              <a:ext uri="{FF2B5EF4-FFF2-40B4-BE49-F238E27FC236}">
                <a16:creationId xmlns:a16="http://schemas.microsoft.com/office/drawing/2014/main" id="{9DD9C88D-4698-4D08-D275-DDD71CD4E201}"/>
              </a:ext>
            </a:extLst>
          </p:cNvPr>
          <p:cNvSpPr txBox="1"/>
          <p:nvPr/>
        </p:nvSpPr>
        <p:spPr>
          <a:xfrm>
            <a:off x="306575" y="2679561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OrderingService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IProductIntegrationService.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OrderingService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b="1" dirty="0" err="1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IPaymentIntegrationService.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CreatePaymentRequest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(…)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-&gt; listen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b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</a:br>
            <a:r>
              <a:rPr lang="en-US" sz="1500" b="1" dirty="0">
                <a:solidFill>
                  <a:srgbClr val="4E5258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                 (to update stock count)</a:t>
            </a:r>
            <a:endParaRPr sz="1500" b="1" dirty="0">
              <a:solidFill>
                <a:srgbClr val="4E5258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09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DEPENDENCIES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(ON IMPLEMENTATION)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1821956"/>
            <a:ext cx="8410500" cy="2941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Able to directly perform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JOIN queries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– simpler codebase &amp; better performance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Leak of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abstractions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modularity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Limitations: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to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not separate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databases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later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Alternatives:</a:t>
            </a:r>
            <a:b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Shared /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common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D3D56-E7BE-F6EF-6581-2C614608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703" y="1110706"/>
            <a:ext cx="1828800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87B90-B474-F0B8-6212-BD0E375D4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92" y="1110706"/>
            <a:ext cx="1876425" cy="5810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01337E-7526-905B-00A7-BA6ABF07E1AE}"/>
              </a:ext>
            </a:extLst>
          </p:cNvPr>
          <p:cNvCxnSpPr/>
          <p:nvPr/>
        </p:nvCxnSpPr>
        <p:spPr>
          <a:xfrm>
            <a:off x="2006510" y="1391693"/>
            <a:ext cx="1641397" cy="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6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TYPES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3524207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Catalog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Ordering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Shipping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reviews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Aggregator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Reporting / dashboard</a:t>
            </a:r>
          </a:p>
        </p:txBody>
      </p:sp>
      <p:sp>
        <p:nvSpPr>
          <p:cNvPr id="2" name="Google Shape;68;p2">
            <a:extLst>
              <a:ext uri="{FF2B5EF4-FFF2-40B4-BE49-F238E27FC236}">
                <a16:creationId xmlns:a16="http://schemas.microsoft.com/office/drawing/2014/main" id="{122EA470-716C-0E24-B305-7A37FF9A3F7F}"/>
              </a:ext>
            </a:extLst>
          </p:cNvPr>
          <p:cNvSpPr txBox="1"/>
          <p:nvPr/>
        </p:nvSpPr>
        <p:spPr>
          <a:xfrm>
            <a:off x="4258979" y="823275"/>
            <a:ext cx="44580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Shared / utils / supporting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Setting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Permission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Background jobs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Email Sending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Generic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User &amp; role management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Audit logging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GDPR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Chat</a:t>
            </a: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COMMUNICATION PATTERNS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37958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 Level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6A7CC-C5A5-727A-6504-7A5409BF8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495" y="823275"/>
            <a:ext cx="3508580" cy="35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HALİL İBRAHİM KALKAN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984349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36582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32392" y="3122528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808428" y="248939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F6BF0AB-6184-940B-A433-A44D0A6AAB83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9049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for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query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caching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if possible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Do not reuse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application services 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for integration purposes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Authorization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Caching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Localization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DTO properties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Single responsibility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  <a:endParaRPr lang="en-US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672C82-9D98-5206-6846-468F39E20540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339FA-8C9E-5172-BC5F-0E6B633B591E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DB7C98-1375-C80F-7938-9F07836E372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204B52B-F7B2-34E2-0190-2BC64085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77A3D9-12B7-FD09-F8EA-2E9864E148C8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C2ADB9BD-B1DE-43D7-C1AD-FD93F2C0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29771B-C92E-FBC5-714A-701BD61C8D03}"/>
              </a:ext>
            </a:extLst>
          </p:cNvPr>
          <p:cNvCxnSpPr>
            <a:cxnSpLocks/>
            <a:stCxn id="40" idx="2"/>
            <a:endCxn id="4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1F351E-8070-C368-0364-B3D603CBD22D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CF03E5-492D-B98F-860A-CDBCF7EF5362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F2B35-D8BE-9EB9-0767-CF712A68A885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63D38D-43B5-FEB2-D9D6-BA470E47A79E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B46A1C-AFD5-1255-4192-E85D8A79038C}"/>
              </a:ext>
            </a:extLst>
          </p:cNvPr>
          <p:cNvSpPr txBox="1"/>
          <p:nvPr/>
        </p:nvSpPr>
        <p:spPr>
          <a:xfrm>
            <a:off x="6495361" y="2189497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query stock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528C4C-A6FA-DE8C-3EB4-46D3ABA02858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0172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3E32AE-2221-7B45-3DEC-F77B648E9763}"/>
              </a:ext>
            </a:extLst>
          </p:cNvPr>
          <p:cNvSpPr/>
          <p:nvPr/>
        </p:nvSpPr>
        <p:spPr>
          <a:xfrm>
            <a:off x="381837" y="1635268"/>
            <a:ext cx="8299939" cy="2597692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AE926-2DE9-36B3-E90C-EEF7FF07F879}"/>
              </a:ext>
            </a:extLst>
          </p:cNvPr>
          <p:cNvSpPr/>
          <p:nvPr/>
        </p:nvSpPr>
        <p:spPr>
          <a:xfrm>
            <a:off x="381837" y="867508"/>
            <a:ext cx="8299939" cy="63304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SERVICES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E1D54-7352-BD76-1FF2-038A39EB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8" y="1680121"/>
            <a:ext cx="5067719" cy="2525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A4590-5582-90BE-E64D-10B66B2E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35" y="910541"/>
            <a:ext cx="3362848" cy="5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5"/>
            <a:ext cx="507661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Reverses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Implement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side effects</a:t>
            </a:r>
            <a:b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i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(a change triggers another change in other modules)</a:t>
            </a:r>
            <a:endParaRPr lang="tr-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Can execute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asynchronously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publisher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subscriber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Can be used to </a:t>
            </a: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update cache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/ duplications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46B40-B007-0671-B42F-2C298AE8E478}"/>
              </a:ext>
            </a:extLst>
          </p:cNvPr>
          <p:cNvSpPr/>
          <p:nvPr/>
        </p:nvSpPr>
        <p:spPr>
          <a:xfrm>
            <a:off x="5543341" y="1965813"/>
            <a:ext cx="3051349" cy="12118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monolith host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D08A4-A290-9AC0-C249-CB58BD587B91}"/>
              </a:ext>
            </a:extLst>
          </p:cNvPr>
          <p:cNvSpPr/>
          <p:nvPr/>
        </p:nvSpPr>
        <p:spPr>
          <a:xfrm>
            <a:off x="5739426" y="2220033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Ordering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2E602-B83C-FBB4-F6E9-2902556E02D7}"/>
              </a:ext>
            </a:extLst>
          </p:cNvPr>
          <p:cNvSpPr/>
          <p:nvPr/>
        </p:nvSpPr>
        <p:spPr>
          <a:xfrm>
            <a:off x="7542810" y="2220032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Catalog Module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C6BA8E-8EEA-0C1F-C2AC-025FB66D7BDC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6531428" y="2427868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D3784CAA-5CE7-D82C-5E5B-8B6346E0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55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17F8BB-CAB2-7537-C816-8BA57D85376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7938811" y="2635703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026A169-E240-ED0D-B79B-3AE2D889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1" y="3431905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7CD04-93F9-B400-416D-535802FC2636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6135427" y="2635704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F4CB8B-FE1B-3DD9-B819-12EB87678416}"/>
              </a:ext>
            </a:extLst>
          </p:cNvPr>
          <p:cNvSpPr txBox="1"/>
          <p:nvPr/>
        </p:nvSpPr>
        <p:spPr>
          <a:xfrm>
            <a:off x="5752949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E785B-34A7-5C16-EE7D-65DF17C0C2AA}"/>
              </a:ext>
            </a:extLst>
          </p:cNvPr>
          <p:cNvSpPr txBox="1"/>
          <p:nvPr/>
        </p:nvSpPr>
        <p:spPr>
          <a:xfrm>
            <a:off x="7559805" y="3759874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EFF921-A213-1624-7E97-52BB85BFEF0E}"/>
              </a:ext>
            </a:extLst>
          </p:cNvPr>
          <p:cNvSpPr/>
          <p:nvPr/>
        </p:nvSpPr>
        <p:spPr>
          <a:xfrm>
            <a:off x="5543341" y="986224"/>
            <a:ext cx="3051349" cy="31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UI 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8456C-1689-6657-46E9-511041DBB9B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35427" y="1296297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6A1E42-ADA4-6D13-4D02-2FEB5FFBFBBF}"/>
              </a:ext>
            </a:extLst>
          </p:cNvPr>
          <p:cNvSpPr txBox="1"/>
          <p:nvPr/>
        </p:nvSpPr>
        <p:spPr>
          <a:xfrm>
            <a:off x="6517902" y="1984082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tx1"/>
                </a:solidFill>
              </a:rPr>
              <a:t>event</a:t>
            </a:r>
            <a:br>
              <a:rPr lang="tr-TR" sz="1100" b="1" i="1" dirty="0">
                <a:solidFill>
                  <a:schemeClr val="tx1"/>
                </a:solidFill>
              </a:rPr>
            </a:br>
            <a:r>
              <a:rPr lang="tr-TR" sz="1100" b="1" dirty="0">
                <a:solidFill>
                  <a:schemeClr val="tx1"/>
                </a:solidFill>
              </a:rPr>
              <a:t>OrderPlaced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73CC2D-D0CC-6321-39F2-D868FAF0CA80}"/>
              </a:ext>
            </a:extLst>
          </p:cNvPr>
          <p:cNvSpPr txBox="1"/>
          <p:nvPr/>
        </p:nvSpPr>
        <p:spPr>
          <a:xfrm>
            <a:off x="6099051" y="1432354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1301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612A9B-94FF-C39B-EC22-1334F01EF335}"/>
              </a:ext>
            </a:extLst>
          </p:cNvPr>
          <p:cNvSpPr/>
          <p:nvPr/>
        </p:nvSpPr>
        <p:spPr>
          <a:xfrm>
            <a:off x="381837" y="823275"/>
            <a:ext cx="8299939" cy="234152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Ordering</a:t>
            </a:r>
            <a:r>
              <a:rPr lang="en-US" sz="2000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1A922-0374-F5F1-FC39-3530EE09E4AE}"/>
              </a:ext>
            </a:extLst>
          </p:cNvPr>
          <p:cNvSpPr/>
          <p:nvPr/>
        </p:nvSpPr>
        <p:spPr>
          <a:xfrm>
            <a:off x="381837" y="3303849"/>
            <a:ext cx="8299939" cy="108126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</a:rPr>
              <a:t>Catalog</a:t>
            </a:r>
            <a:r>
              <a:rPr lang="en-US" sz="2000" dirty="0">
                <a:solidFill>
                  <a:schemeClr val="tx1"/>
                </a:solidFill>
              </a:rPr>
              <a:t> Module (contract)</a:t>
            </a:r>
          </a:p>
        </p:txBody>
      </p:sp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INTGRATION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EVENTS</a:t>
            </a:r>
            <a:r>
              <a:rPr lang="tr-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: EXAMPLE</a:t>
            </a:r>
            <a:endParaRPr lang="en-US"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0A934-DF84-AF2D-BBB8-CEF032BE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" y="843297"/>
            <a:ext cx="4211580" cy="2294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23130-F075-6029-47DE-8C586A336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25" y="3354102"/>
            <a:ext cx="5172941" cy="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DATABASE-LEVEL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TRANSACTIONS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2866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Only for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do not manipulate data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Manipulation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Can only work in monolith &amp; single database approach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  <a:b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Monolith &amp; single database: Execute events in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same transaction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Distributed or different databases: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Outbox/inbox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7BFF4-4887-9ACF-DB18-B46207E0D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6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MIGRATING TO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MICROSERVICES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LATER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4" y="823274"/>
            <a:ext cx="5274215" cy="385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Convert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 to 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In-process inter-module communication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communication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method calls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HTTP API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calls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Local events -&gt;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Distributed events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Separate databases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of 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Local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 transaction 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-&gt; Distributed transaction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Move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out of an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  <a:b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 layer as separated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Re-design the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authentication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flow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Setup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lang="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CDA5F-DF99-19B4-EE0D-A3CCE6AE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81" y="946449"/>
            <a:ext cx="2891994" cy="162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B2F24-168D-5CA6-17C8-A0480C2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291" y="2631337"/>
            <a:ext cx="1769438" cy="1769438"/>
          </a:xfrm>
          <a:prstGeom prst="rect">
            <a:avLst/>
          </a:prstGeom>
        </p:spPr>
      </p:pic>
      <p:pic>
        <p:nvPicPr>
          <p:cNvPr id="1026" name="Picture 2" descr="The YouTube logo: a history | Creative Bloq">
            <a:extLst>
              <a:ext uri="{FF2B5EF4-FFF2-40B4-BE49-F238E27FC236}">
                <a16:creationId xmlns:a16="http://schemas.microsoft.com/office/drawing/2014/main" id="{A118B7A0-8ECF-2F96-A755-0BE77876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080" y="2631338"/>
            <a:ext cx="1230791" cy="6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FRAMEWORK REQUIREMENT..?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Base classes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Entity, repository, service, controller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Basic Infrastrucure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Event publishing &amp; handling, transaction management, background job system, permission system, caching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infrastructure</a:t>
            </a:r>
            <a:endParaRPr lang="tr"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Basic modules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User management, audit logging, language management,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Automating </a:t>
            </a: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cross-cutting concerns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: Validation, exception handling,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3-rd party </a:t>
            </a: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integrations &amp; abstractions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625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A004F-4E22-10C9-E466-061D2896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5" y="1091067"/>
            <a:ext cx="5289049" cy="296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5C24B-D614-1A57-E259-52B64337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4" y="911450"/>
            <a:ext cx="3320599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32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RESOURCES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6" name="Picture 2" descr="E-Book">
            <a:extLst>
              <a:ext uri="{FF2B5EF4-FFF2-40B4-BE49-F238E27FC236}">
                <a16:creationId xmlns:a16="http://schemas.microsoft.com/office/drawing/2014/main" id="{DA02B9DE-E641-570E-0015-3C91555E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0" y="1014689"/>
            <a:ext cx="3866536" cy="34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15836-5B53-8DA4-93FA-7DDFA14EC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06" y="1014689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8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ABP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PLATFORM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tiered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Fully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652340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b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0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20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</a:t>
            </a: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MODULARITY?</a:t>
            </a:r>
            <a:endParaRPr sz="2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572191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microservices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E9DFE-B767-9684-ACC4-DE55C4211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27" y="799178"/>
            <a:ext cx="3545144" cy="35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Smaller modules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 a large solution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</a:t>
            </a: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625286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modules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they have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Requires a completely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loose coupled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The system should work when you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remove a module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Can load modules as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plug-ins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(on application launch time)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Alternative: </a:t>
            </a:r>
            <a:r>
              <a:rPr lang="tr-TR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Enable/disable features </a:t>
            </a: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 runtime</a:t>
            </a:r>
            <a:b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r-TR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Obfuscating DLLs</a:t>
            </a:r>
            <a:endParaRPr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75569-A657-B44B-C663-1AACAAC3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576" y="823275"/>
            <a:ext cx="3577500" cy="35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DATABASE </a:t>
            </a:r>
            <a:r>
              <a:rPr lang="tr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ARCHITECTURE </a:t>
            </a: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OPTIONS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AE56DE-738A-B788-E812-D7D8DD2D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9" y="1593581"/>
            <a:ext cx="3118084" cy="2495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CBA2BF7-CAE5-FBE0-3CD3-A9999F09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95697"/>
            <a:ext cx="3541337" cy="24935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E8E0550-9F65-FACD-F309-BDFF7418A74F}"/>
              </a:ext>
            </a:extLst>
          </p:cNvPr>
          <p:cNvSpPr txBox="1"/>
          <p:nvPr/>
        </p:nvSpPr>
        <p:spPr>
          <a:xfrm>
            <a:off x="1275118" y="1053440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Single</a:t>
            </a:r>
            <a:r>
              <a:rPr lang="tr-TR" u="sng" dirty="0">
                <a:solidFill>
                  <a:schemeClr val="accent1"/>
                </a:solidFill>
              </a:rPr>
              <a:t> (Shared) Database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0DE3F-0903-4892-5FCF-4838B3646C23}"/>
              </a:ext>
            </a:extLst>
          </p:cNvPr>
          <p:cNvSpPr txBox="1"/>
          <p:nvPr/>
        </p:nvSpPr>
        <p:spPr>
          <a:xfrm>
            <a:off x="5116210" y="1053440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>
                <a:solidFill>
                  <a:schemeClr val="accent1"/>
                </a:solidFill>
              </a:rPr>
              <a:t>Separate</a:t>
            </a:r>
            <a:r>
              <a:rPr lang="tr-TR" u="sng" dirty="0">
                <a:solidFill>
                  <a:schemeClr val="accent1"/>
                </a:solidFill>
              </a:rPr>
              <a:t> Module Databases</a:t>
            </a:r>
            <a:endParaRPr lang="en-US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</TotalTime>
  <Words>1596</Words>
  <Application>Microsoft Office PowerPoint</Application>
  <PresentationFormat>On-screen Show (16:9)</PresentationFormat>
  <Paragraphs>284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Lexend</vt:lpstr>
      <vt:lpstr>Poppins Medium</vt:lpstr>
      <vt:lpstr>Courier New</vt:lpstr>
      <vt:lpstr>Arial</vt:lpstr>
      <vt:lpstr>Poppins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150</cp:revision>
  <dcterms:modified xsi:type="dcterms:W3CDTF">2024-10-02T19:17:41Z</dcterms:modified>
</cp:coreProperties>
</file>